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4" r:id="rId4"/>
  </p:sldMasterIdLst>
  <p:notesMasterIdLst>
    <p:notesMasterId r:id="rId38"/>
  </p:notesMasterIdLst>
  <p:handoutMasterIdLst>
    <p:handoutMasterId r:id="rId39"/>
  </p:handoutMasterIdLst>
  <p:sldIdLst>
    <p:sldId id="4695" r:id="rId5"/>
    <p:sldId id="4594" r:id="rId6"/>
    <p:sldId id="4697" r:id="rId7"/>
    <p:sldId id="4698" r:id="rId8"/>
    <p:sldId id="4586" r:id="rId9"/>
    <p:sldId id="4706" r:id="rId10"/>
    <p:sldId id="4587" r:id="rId11"/>
    <p:sldId id="4585" r:id="rId12"/>
    <p:sldId id="4693" r:id="rId13"/>
    <p:sldId id="4694" r:id="rId14"/>
    <p:sldId id="4591" r:id="rId15"/>
    <p:sldId id="4691" r:id="rId16"/>
    <p:sldId id="4705" r:id="rId17"/>
    <p:sldId id="4583" r:id="rId18"/>
    <p:sldId id="4584" r:id="rId19"/>
    <p:sldId id="4699" r:id="rId20"/>
    <p:sldId id="4692" r:id="rId21"/>
    <p:sldId id="4595" r:id="rId22"/>
    <p:sldId id="4598" r:id="rId23"/>
    <p:sldId id="4686" r:id="rId24"/>
    <p:sldId id="4599" r:id="rId25"/>
    <p:sldId id="4704" r:id="rId26"/>
    <p:sldId id="4696" r:id="rId27"/>
    <p:sldId id="4588" r:id="rId28"/>
    <p:sldId id="4589" r:id="rId29"/>
    <p:sldId id="4590" r:id="rId30"/>
    <p:sldId id="4592" r:id="rId31"/>
    <p:sldId id="4703" r:id="rId32"/>
    <p:sldId id="4700" r:id="rId33"/>
    <p:sldId id="4687" r:id="rId34"/>
    <p:sldId id="4688" r:id="rId35"/>
    <p:sldId id="4689" r:id="rId36"/>
    <p:sldId id="4701" r:id="rId37"/>
  </p:sldIdLst>
  <p:sldSz cx="32918400" cy="21945600"/>
  <p:notesSz cx="9296400" cy="7010400"/>
  <p:defaultTextStyle>
    <a:defPPr>
      <a:defRPr lang="en-US"/>
    </a:defPPr>
    <a:lvl1pPr marL="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66" userDrawn="1">
          <p15:clr>
            <a:srgbClr val="A4A3A4"/>
          </p15:clr>
        </p15:guide>
        <p15:guide id="2" pos="991" userDrawn="1">
          <p15:clr>
            <a:srgbClr val="A4A3A4"/>
          </p15:clr>
        </p15:guide>
        <p15:guide id="3" pos="10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D3B"/>
    <a:srgbClr val="AFAFAF"/>
    <a:srgbClr val="11069E"/>
    <a:srgbClr val="F6862A"/>
    <a:srgbClr val="597381"/>
    <a:srgbClr val="003B5D"/>
    <a:srgbClr val="FFF403"/>
    <a:srgbClr val="2E3532"/>
    <a:srgbClr val="000000"/>
    <a:srgbClr val="1A8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98" autoAdjust="0"/>
    <p:restoredTop sz="96054" autoAdjust="0"/>
  </p:normalViewPr>
  <p:slideViewPr>
    <p:cSldViewPr snapToGrid="0">
      <p:cViewPr varScale="1">
        <p:scale>
          <a:sx n="31" d="100"/>
          <a:sy n="31" d="100"/>
        </p:scale>
        <p:origin x="248" y="616"/>
      </p:cViewPr>
      <p:guideLst>
        <p:guide orient="horz" pos="6566"/>
        <p:guide pos="991"/>
        <p:guide pos="101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400"/>
    </p:cViewPr>
  </p:sorterViewPr>
  <p:notesViewPr>
    <p:cSldViewPr snapToGrid="0">
      <p:cViewPr varScale="1">
        <p:scale>
          <a:sx n="113" d="100"/>
          <a:sy n="113" d="100"/>
        </p:scale>
        <p:origin x="243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029075" cy="350837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40" y="1"/>
            <a:ext cx="4029075" cy="350837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r">
              <a:defRPr sz="1200"/>
            </a:lvl1pPr>
          </a:lstStyle>
          <a:p>
            <a:fld id="{8C48398E-FB32-4D73-AB88-EE5000EE45CC}" type="datetimeFigureOut">
              <a:rPr lang="en-US" smtClean="0"/>
              <a:t>5/2/22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659566"/>
            <a:ext cx="4029075" cy="350836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40" y="6659566"/>
            <a:ext cx="4029075" cy="350836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r">
              <a:defRPr sz="1200"/>
            </a:lvl1pPr>
          </a:lstStyle>
          <a:p>
            <a:fld id="{85A1A6E0-E350-4202-8B91-89C3BE586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54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4028440" cy="352143"/>
          </a:xfrm>
          <a:prstGeom prst="rect">
            <a:avLst/>
          </a:prstGeom>
        </p:spPr>
        <p:txBody>
          <a:bodyPr vert="horz" lIns="93153" tIns="46579" rIns="93153" bIns="465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8" y="3"/>
            <a:ext cx="4028440" cy="352143"/>
          </a:xfrm>
          <a:prstGeom prst="rect">
            <a:avLst/>
          </a:prstGeom>
        </p:spPr>
        <p:txBody>
          <a:bodyPr vert="horz" lIns="93153" tIns="46579" rIns="93153" bIns="46579" rtlCol="0"/>
          <a:lstStyle>
            <a:lvl1pPr algn="r">
              <a:defRPr sz="1200"/>
            </a:lvl1pPr>
          </a:lstStyle>
          <a:p>
            <a:fld id="{C2ECCC33-D044-44EC-B6E8-DF064DAA8A24}" type="datetimeFigureOut">
              <a:rPr lang="en-US" smtClean="0"/>
              <a:t>5/2/22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3375" y="876300"/>
            <a:ext cx="3549650" cy="2366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3" tIns="46579" rIns="93153" bIns="465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73758"/>
            <a:ext cx="7437120" cy="2760345"/>
          </a:xfrm>
          <a:prstGeom prst="rect">
            <a:avLst/>
          </a:prstGeom>
        </p:spPr>
        <p:txBody>
          <a:bodyPr vert="horz" lIns="93153" tIns="46579" rIns="93153" bIns="465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261"/>
            <a:ext cx="4028440" cy="352142"/>
          </a:xfrm>
          <a:prstGeom prst="rect">
            <a:avLst/>
          </a:prstGeom>
        </p:spPr>
        <p:txBody>
          <a:bodyPr vert="horz" lIns="93153" tIns="46579" rIns="93153" bIns="465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8" y="6658261"/>
            <a:ext cx="4028440" cy="352142"/>
          </a:xfrm>
          <a:prstGeom prst="rect">
            <a:avLst/>
          </a:prstGeom>
        </p:spPr>
        <p:txBody>
          <a:bodyPr vert="horz" lIns="93153" tIns="46579" rIns="93153" bIns="46579" rtlCol="0" anchor="b"/>
          <a:lstStyle>
            <a:lvl1pPr algn="r">
              <a:defRPr sz="1200"/>
            </a:lvl1pPr>
          </a:lstStyle>
          <a:p>
            <a:fld id="{B4F99C26-FB1F-46BC-A4E1-B4832F22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0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99C26-FB1F-46BC-A4E1-B4832F22DE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17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F6BC4-8F17-4799-A11D-2E296035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848505"/>
            <a:ext cx="27468576" cy="22373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0000" b="0" i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D8CB42-C8BA-A52E-64A3-A71BA51DDADC}"/>
              </a:ext>
            </a:extLst>
          </p:cNvPr>
          <p:cNvSpPr/>
          <p:nvPr userDrawn="1"/>
        </p:nvSpPr>
        <p:spPr>
          <a:xfrm>
            <a:off x="1401605" y="2567936"/>
            <a:ext cx="29819443" cy="284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7" baseline="0" dirty="0">
              <a:noFill/>
            </a:endParaRPr>
          </a:p>
        </p:txBody>
      </p:sp>
      <p:pic>
        <p:nvPicPr>
          <p:cNvPr id="8" name="Picture 7" descr="A picture containing text, sign, plate, dishware&#10;&#10;Description automatically generated">
            <a:extLst>
              <a:ext uri="{FF2B5EF4-FFF2-40B4-BE49-F238E27FC236}">
                <a16:creationId xmlns:a16="http://schemas.microsoft.com/office/drawing/2014/main" id="{AEA2FBCF-017A-F1B6-A9C7-527E40105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060" y="19413369"/>
            <a:ext cx="10589932" cy="17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95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757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C21929-6754-4E3C-8251-4628C356C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0181" y="3500717"/>
            <a:ext cx="29759435" cy="1658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3" name="Title Placeholder 11">
            <a:extLst>
              <a:ext uri="{FF2B5EF4-FFF2-40B4-BE49-F238E27FC236}">
                <a16:creationId xmlns:a16="http://schemas.microsoft.com/office/drawing/2014/main" id="{73627F4D-B6B8-4886-9607-87EA0EB55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038" y="447243"/>
            <a:ext cx="29798010" cy="1998090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4453EF-902E-4A6B-B883-ACB09CCE0E39}"/>
              </a:ext>
            </a:extLst>
          </p:cNvPr>
          <p:cNvSpPr/>
          <p:nvPr userDrawn="1"/>
        </p:nvSpPr>
        <p:spPr>
          <a:xfrm>
            <a:off x="1401605" y="2567936"/>
            <a:ext cx="29819443" cy="284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7" baseline="0" dirty="0">
              <a:noFill/>
            </a:endParaRPr>
          </a:p>
        </p:txBody>
      </p:sp>
      <p:pic>
        <p:nvPicPr>
          <p:cNvPr id="14" name="Picture 13" descr="A picture containing text, sign, plate, dishware&#10;&#10;Description automatically generated">
            <a:extLst>
              <a:ext uri="{FF2B5EF4-FFF2-40B4-BE49-F238E27FC236}">
                <a16:creationId xmlns:a16="http://schemas.microsoft.com/office/drawing/2014/main" id="{844CD93B-B221-48A0-128D-A6C27D46E4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060" y="19413369"/>
            <a:ext cx="10589932" cy="17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3" r:id="rId1"/>
    <p:sldLayoutId id="2147484414" r:id="rId2"/>
  </p:sldLayoutIdLst>
  <p:hf hdr="0"/>
  <p:txStyles>
    <p:titleStyle>
      <a:lvl1pPr algn="l" rtl="0" eaLnBrk="1" fontAlgn="b" hangingPunct="1">
        <a:lnSpc>
          <a:spcPct val="90000"/>
        </a:lnSpc>
        <a:spcBef>
          <a:spcPct val="0"/>
        </a:spcBef>
        <a:spcAft>
          <a:spcPct val="0"/>
        </a:spcAft>
        <a:defRPr sz="10260" kern="1200" cap="all">
          <a:solidFill>
            <a:srgbClr val="003B5D"/>
          </a:solidFill>
          <a:latin typeface="+mj-lt"/>
          <a:ea typeface="+mj-ea"/>
          <a:cs typeface="+mj-cs"/>
        </a:defRPr>
      </a:lvl1pPr>
      <a:lvl2pPr algn="l" rtl="0" eaLnBrk="1" fontAlgn="b" hangingPunct="1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003B5D"/>
          </a:solidFill>
          <a:latin typeface="Arial" panose="020B0604020202020204" pitchFamily="34" charset="0"/>
        </a:defRPr>
      </a:lvl2pPr>
      <a:lvl3pPr algn="l" rtl="0" eaLnBrk="1" fontAlgn="b" hangingPunct="1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003B5D"/>
          </a:solidFill>
          <a:latin typeface="Arial" panose="020B0604020202020204" pitchFamily="34" charset="0"/>
        </a:defRPr>
      </a:lvl3pPr>
      <a:lvl4pPr algn="l" rtl="0" eaLnBrk="1" fontAlgn="b" hangingPunct="1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003B5D"/>
          </a:solidFill>
          <a:latin typeface="Arial" panose="020B0604020202020204" pitchFamily="34" charset="0"/>
        </a:defRPr>
      </a:lvl4pPr>
      <a:lvl5pPr algn="l" rtl="0" eaLnBrk="1" fontAlgn="b" hangingPunct="1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003B5D"/>
          </a:solidFill>
          <a:latin typeface="Arial" panose="020B0604020202020204" pitchFamily="34" charset="0"/>
        </a:defRPr>
      </a:lvl5pPr>
      <a:lvl6pPr marL="1234440" algn="l" rtl="0" eaLnBrk="1" fontAlgn="b" hangingPunct="1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003B5D"/>
          </a:solidFill>
          <a:latin typeface="Arial" panose="020B0604020202020204" pitchFamily="34" charset="0"/>
        </a:defRPr>
      </a:lvl6pPr>
      <a:lvl7pPr marL="2468880" algn="l" rtl="0" eaLnBrk="1" fontAlgn="b" hangingPunct="1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003B5D"/>
          </a:solidFill>
          <a:latin typeface="Arial" panose="020B0604020202020204" pitchFamily="34" charset="0"/>
        </a:defRPr>
      </a:lvl7pPr>
      <a:lvl8pPr marL="3703320" algn="l" rtl="0" eaLnBrk="1" fontAlgn="b" hangingPunct="1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003B5D"/>
          </a:solidFill>
          <a:latin typeface="Arial" panose="020B0604020202020204" pitchFamily="34" charset="0"/>
        </a:defRPr>
      </a:lvl8pPr>
      <a:lvl9pPr marL="4937760" algn="l" rtl="0" eaLnBrk="1" fontAlgn="b" hangingPunct="1">
        <a:lnSpc>
          <a:spcPct val="90000"/>
        </a:lnSpc>
        <a:spcBef>
          <a:spcPct val="0"/>
        </a:spcBef>
        <a:spcAft>
          <a:spcPct val="0"/>
        </a:spcAft>
        <a:defRPr sz="10800">
          <a:solidFill>
            <a:srgbClr val="003B5D"/>
          </a:solidFill>
          <a:latin typeface="Arial" panose="020B0604020202020204" pitchFamily="34" charset="0"/>
        </a:defRPr>
      </a:lvl9pPr>
    </p:titleStyle>
    <p:bodyStyle>
      <a:lvl1pPr marL="617220" indent="-617220" algn="l" rtl="0" eaLnBrk="1" fontAlgn="base" hangingPunct="1">
        <a:lnSpc>
          <a:spcPct val="100000"/>
        </a:lnSpc>
        <a:spcBef>
          <a:spcPts val="2430"/>
        </a:spcBef>
        <a:spcAft>
          <a:spcPts val="0"/>
        </a:spcAft>
        <a:buFont typeface="Arial" panose="020B0604020202020204" pitchFamily="34" charset="0"/>
        <a:buChar char="•"/>
        <a:defRPr sz="8640" b="0" i="0" kern="1200">
          <a:solidFill>
            <a:schemeClr val="accent2"/>
          </a:solidFill>
          <a:latin typeface="Roboto Cn" panose="02000000000000000000" pitchFamily="2" charset="0"/>
          <a:ea typeface="Roboto Cn" panose="02000000000000000000" pitchFamily="2" charset="0"/>
          <a:cs typeface="Roboto Cn" panose="02000000000000000000" pitchFamily="2" charset="0"/>
        </a:defRPr>
      </a:lvl1pPr>
      <a:lvl2pPr marL="1234440" indent="-621508" algn="l" rtl="0" eaLnBrk="1" fontAlgn="base" hangingPunct="1">
        <a:lnSpc>
          <a:spcPct val="100000"/>
        </a:lnSpc>
        <a:spcBef>
          <a:spcPts val="2430"/>
        </a:spcBef>
        <a:spcAft>
          <a:spcPts val="0"/>
        </a:spcAft>
        <a:buFont typeface="Courier New" panose="02070309020205020404" pitchFamily="49" charset="0"/>
        <a:buChar char="o"/>
        <a:defRPr sz="6480" b="0" i="0" kern="1200">
          <a:solidFill>
            <a:schemeClr val="accent2"/>
          </a:solidFill>
          <a:latin typeface="Roboto Cn" panose="02000000000000000000" pitchFamily="2" charset="0"/>
          <a:ea typeface="Roboto Cn" panose="02000000000000000000" pitchFamily="2" charset="0"/>
          <a:cs typeface="Roboto Cn" panose="02000000000000000000" pitchFamily="2" charset="0"/>
        </a:defRPr>
      </a:lvl2pPr>
      <a:lvl3pPr marL="1851660" indent="-617220" algn="l" rtl="0" eaLnBrk="1" fontAlgn="base" hangingPunct="1">
        <a:lnSpc>
          <a:spcPct val="100000"/>
        </a:lnSpc>
        <a:spcBef>
          <a:spcPts val="1620"/>
        </a:spcBef>
        <a:spcAft>
          <a:spcPts val="0"/>
        </a:spcAft>
        <a:buFont typeface="Wingdings" panose="05000000000000000000" pitchFamily="2" charset="2"/>
        <a:buChar char="§"/>
        <a:defRPr sz="4860" b="0" i="0" kern="1200">
          <a:solidFill>
            <a:schemeClr val="accent2"/>
          </a:solidFill>
          <a:latin typeface="Roboto Cn" panose="02000000000000000000" pitchFamily="2" charset="0"/>
          <a:ea typeface="Roboto Cn" panose="02000000000000000000" pitchFamily="2" charset="0"/>
          <a:cs typeface="Roboto Cn" panose="02000000000000000000" pitchFamily="2" charset="0"/>
        </a:defRPr>
      </a:lvl3pPr>
      <a:lvl4pPr marL="2468880" indent="-617220" algn="l" rtl="0" eaLnBrk="1" fontAlgn="base" hangingPunct="1">
        <a:lnSpc>
          <a:spcPct val="100000"/>
        </a:lnSpc>
        <a:spcBef>
          <a:spcPts val="1620"/>
        </a:spcBef>
        <a:spcAft>
          <a:spcPts val="0"/>
        </a:spcAft>
        <a:buFont typeface="Wingdings" panose="05000000000000000000" pitchFamily="2" charset="2"/>
        <a:buChar char="ü"/>
        <a:defRPr sz="4320" b="0" i="0" kern="1200">
          <a:solidFill>
            <a:schemeClr val="accent2"/>
          </a:solidFill>
          <a:latin typeface="Roboto Cn" panose="02000000000000000000" pitchFamily="2" charset="0"/>
          <a:ea typeface="Roboto Cn" panose="02000000000000000000" pitchFamily="2" charset="0"/>
          <a:cs typeface="Roboto Cn" panose="02000000000000000000" pitchFamily="2" charset="0"/>
        </a:defRPr>
      </a:lvl4pPr>
      <a:lvl5pPr marL="3086100" indent="-617220" algn="l" rtl="0" eaLnBrk="1" fontAlgn="base" hangingPunct="1">
        <a:lnSpc>
          <a:spcPct val="100000"/>
        </a:lnSpc>
        <a:spcBef>
          <a:spcPts val="1620"/>
        </a:spcBef>
        <a:spcAft>
          <a:spcPts val="0"/>
        </a:spcAft>
        <a:buFont typeface="Arial" panose="020B0604020202020204" pitchFamily="34" charset="0"/>
        <a:buChar char="•"/>
        <a:defRPr sz="3780" b="0" i="0" kern="1200">
          <a:solidFill>
            <a:schemeClr val="accent2"/>
          </a:solidFill>
          <a:latin typeface="Roboto Cn" panose="02000000000000000000" pitchFamily="2" charset="0"/>
          <a:ea typeface="Roboto Cn" panose="02000000000000000000" pitchFamily="2" charset="0"/>
          <a:cs typeface="Roboto Cn" panose="02000000000000000000" pitchFamily="2" charset="0"/>
        </a:defRPr>
      </a:lvl5pPr>
      <a:lvl6pPr marL="678942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80238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92583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104927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1pPr>
      <a:lvl2pPr marL="12344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2pPr>
      <a:lvl3pPr marL="24688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3pPr>
      <a:lvl4pPr marL="37033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17220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74066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86410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98755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912" userDrawn="1">
          <p15:clr>
            <a:srgbClr val="F26B43"/>
          </p15:clr>
        </p15:guide>
        <p15:guide id="2" pos="907" userDrawn="1">
          <p15:clr>
            <a:srgbClr val="F26B43"/>
          </p15:clr>
        </p15:guide>
        <p15:guide id="3" pos="7258" userDrawn="1">
          <p15:clr>
            <a:srgbClr val="F26B43"/>
          </p15:clr>
        </p15:guide>
        <p15:guide id="4" pos="13608" userDrawn="1">
          <p15:clr>
            <a:srgbClr val="F26B43"/>
          </p15:clr>
        </p15:guide>
        <p15:guide id="5" pos="6934" userDrawn="1">
          <p15:clr>
            <a:srgbClr val="F26B43"/>
          </p15:clr>
        </p15:guide>
        <p15:guide id="6" pos="13349" userDrawn="1">
          <p15:clr>
            <a:srgbClr val="F26B43"/>
          </p15:clr>
        </p15:guide>
        <p15:guide id="7" pos="196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B881839-6251-639F-B0AB-3A065A31C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0" cy="219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72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Greenhouse (Allowance)</a:t>
            </a:r>
            <a:endParaRPr lang="en-US" sz="10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612CE-7946-4365-A231-AFE4D29E6B81}"/>
              </a:ext>
            </a:extLst>
          </p:cNvPr>
          <p:cNvSpPr txBox="1"/>
          <p:nvPr/>
        </p:nvSpPr>
        <p:spPr>
          <a:xfrm>
            <a:off x="722495" y="4232492"/>
            <a:ext cx="74558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New Greenhouse with Head House for Material Storage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1EFCAF-D57E-1B29-BB86-61E1FF58E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5" t="18124"/>
          <a:stretch/>
        </p:blipFill>
        <p:spPr>
          <a:xfrm>
            <a:off x="9875520" y="4645152"/>
            <a:ext cx="20975559" cy="118354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2ECF29-3F36-6DDC-70F6-D10B981A445F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D65D77-9D94-6AAF-009C-80FAA9193F98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326733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7AC77D-8FF9-49FE-8083-F39A4AC28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111" b="4664"/>
          <a:stretch/>
        </p:blipFill>
        <p:spPr>
          <a:xfrm>
            <a:off x="10328304" y="5598009"/>
            <a:ext cx="21620274" cy="1226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612CE-7946-4365-A231-AFE4D29E6B81}"/>
              </a:ext>
            </a:extLst>
          </p:cNvPr>
          <p:cNvSpPr txBox="1"/>
          <p:nvPr/>
        </p:nvSpPr>
        <p:spPr>
          <a:xfrm>
            <a:off x="722495" y="4464153"/>
            <a:ext cx="8970145" cy="987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Remodel existing general classroom to support DCD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Include new accessible restroom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Relocation supports expanded FACS and Ag spaces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2CD7DC-FC18-598E-6356-FAB4BC0E53B4}"/>
              </a:ext>
            </a:extLst>
          </p:cNvPr>
          <p:cNvSpPr txBox="1">
            <a:spLocks/>
          </p:cNvSpPr>
          <p:nvPr/>
        </p:nvSpPr>
        <p:spPr>
          <a:xfrm>
            <a:off x="5120640" y="848505"/>
            <a:ext cx="27468576" cy="2237338"/>
          </a:xfrm>
          <a:prstGeom prst="rect">
            <a:avLst/>
          </a:prstGeom>
        </p:spPr>
        <p:txBody>
          <a:bodyPr vert="horz" lIns="0" tIns="45720" rIns="91440" bIns="0" rtlCol="0" anchor="t" anchorCtr="0">
            <a:noAutofit/>
          </a:bodyPr>
          <a:lstStyle>
            <a:lvl1pPr algn="l" rtl="0" eaLnBrk="1" fontAlgn="b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000" kern="1200" cap="all">
                <a:solidFill>
                  <a:srgbClr val="003B5D"/>
                </a:solidFill>
                <a:latin typeface="+mj-lt"/>
                <a:ea typeface="+mj-ea"/>
                <a:cs typeface="+mj-cs"/>
              </a:defRPr>
            </a:lvl1pPr>
            <a:lvl2pPr algn="l" rtl="0" eaLnBrk="1" fontAlgn="b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800">
                <a:solidFill>
                  <a:srgbClr val="003B5D"/>
                </a:solidFill>
                <a:latin typeface="Arial" panose="020B0604020202020204" pitchFamily="34" charset="0"/>
              </a:defRPr>
            </a:lvl2pPr>
            <a:lvl3pPr algn="l" rtl="0" eaLnBrk="1" fontAlgn="b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800">
                <a:solidFill>
                  <a:srgbClr val="003B5D"/>
                </a:solidFill>
                <a:latin typeface="Arial" panose="020B0604020202020204" pitchFamily="34" charset="0"/>
              </a:defRPr>
            </a:lvl3pPr>
            <a:lvl4pPr algn="l" rtl="0" eaLnBrk="1" fontAlgn="b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800">
                <a:solidFill>
                  <a:srgbClr val="003B5D"/>
                </a:solidFill>
                <a:latin typeface="Arial" panose="020B0604020202020204" pitchFamily="34" charset="0"/>
              </a:defRPr>
            </a:lvl4pPr>
            <a:lvl5pPr algn="l" rtl="0" eaLnBrk="1" fontAlgn="b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800">
                <a:solidFill>
                  <a:srgbClr val="003B5D"/>
                </a:solidFill>
                <a:latin typeface="Arial" panose="020B0604020202020204" pitchFamily="34" charset="0"/>
              </a:defRPr>
            </a:lvl5pPr>
            <a:lvl6pPr marL="1234440" algn="l" rtl="0" eaLnBrk="1" fontAlgn="b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800">
                <a:solidFill>
                  <a:srgbClr val="003B5D"/>
                </a:solidFill>
                <a:latin typeface="Arial" panose="020B0604020202020204" pitchFamily="34" charset="0"/>
              </a:defRPr>
            </a:lvl6pPr>
            <a:lvl7pPr marL="2468880" algn="l" rtl="0" eaLnBrk="1" fontAlgn="b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800">
                <a:solidFill>
                  <a:srgbClr val="003B5D"/>
                </a:solidFill>
                <a:latin typeface="Arial" panose="020B0604020202020204" pitchFamily="34" charset="0"/>
              </a:defRPr>
            </a:lvl7pPr>
            <a:lvl8pPr marL="3703320" algn="l" rtl="0" eaLnBrk="1" fontAlgn="b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800">
                <a:solidFill>
                  <a:srgbClr val="003B5D"/>
                </a:solidFill>
                <a:latin typeface="Arial" panose="020B0604020202020204" pitchFamily="34" charset="0"/>
              </a:defRPr>
            </a:lvl8pPr>
            <a:lvl9pPr marL="4937760" algn="l" rtl="0" eaLnBrk="1" fontAlgn="b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800">
                <a:solidFill>
                  <a:srgbClr val="003B5D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relocate SPECIAL EDUCATION (</a:t>
            </a:r>
            <a:r>
              <a:rPr lang="en-US" dirty="0" err="1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DCd</a:t>
            </a:r>
            <a:r>
              <a:rPr lang="en-US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) room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DEC992-E15F-B05F-2C38-E041194EA36C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AC65CF-2108-C8FB-95FD-7E3E43600A18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48147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608" y="921657"/>
            <a:ext cx="27724608" cy="2237338"/>
          </a:xfrm>
        </p:spPr>
        <p:txBody>
          <a:bodyPr>
            <a:normAutofit/>
          </a:bodyPr>
          <a:lstStyle/>
          <a:p>
            <a:r>
              <a:rPr lang="en-US" dirty="0"/>
              <a:t>OPTION 1:  update </a:t>
            </a:r>
            <a:r>
              <a:rPr lang="en-US" dirty="0" err="1"/>
              <a:t>cte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47B12-9C90-4F5A-A55B-D628C03D5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4561" y="3770944"/>
            <a:ext cx="18768472" cy="1440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E62564-B4A7-467D-B2BF-1E578BACE4C8}"/>
              </a:ext>
            </a:extLst>
          </p:cNvPr>
          <p:cNvSpPr txBox="1"/>
          <p:nvPr/>
        </p:nvSpPr>
        <p:spPr>
          <a:xfrm>
            <a:off x="722495" y="4470443"/>
            <a:ext cx="10177153" cy="1098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Reconfigured CTE spaces within existing square footage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Reimagine CTE classrooms to include Prototyping &amp; Digital Fabrication spaces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No additional square footage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CE77D-D037-512F-FDE3-3CE5037C3BC5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B9587-40DB-2ABE-4728-F420AAD63074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1A</a:t>
            </a:r>
          </a:p>
        </p:txBody>
      </p:sp>
    </p:spTree>
    <p:extLst>
      <p:ext uri="{BB962C8B-B14F-4D97-AF65-F5344CB8AC3E}">
        <p14:creationId xmlns:p14="http://schemas.microsoft.com/office/powerpoint/2010/main" val="2235394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0F32D8-66D2-F945-84F0-BE84EF551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82" y="380748"/>
            <a:ext cx="31048036" cy="21184103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2594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216" y="921657"/>
            <a:ext cx="27432000" cy="2237338"/>
          </a:xfrm>
        </p:spPr>
        <p:txBody>
          <a:bodyPr>
            <a:noAutofit/>
          </a:bodyPr>
          <a:lstStyle/>
          <a:p>
            <a:r>
              <a:rPr lang="en-US" sz="9600" dirty="0"/>
              <a:t>OPTION 2:  </a:t>
            </a:r>
            <a:r>
              <a:rPr lang="en-US" sz="9600" dirty="0" err="1"/>
              <a:t>cte</a:t>
            </a:r>
            <a:r>
              <a:rPr lang="en-US" sz="9600" dirty="0"/>
              <a:t> shop reconfiguration &amp; addition</a:t>
            </a:r>
            <a:endParaRPr lang="en-US" sz="9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0FE528-B320-4049-81F8-B15D9E118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7084" y="6484013"/>
            <a:ext cx="20682132" cy="96460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0AAF62-A404-47B8-8C8B-95BD1617C302}"/>
              </a:ext>
            </a:extLst>
          </p:cNvPr>
          <p:cNvSpPr txBox="1"/>
          <p:nvPr/>
        </p:nvSpPr>
        <p:spPr>
          <a:xfrm>
            <a:off x="809129" y="4475595"/>
            <a:ext cx="10012197" cy="1588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Size of addition </a:t>
            </a:r>
            <a:r>
              <a:rPr lang="en-US" sz="7200" b="1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requires</a:t>
            </a: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 new Woods and Construction Lab to be built to ICC 500 Storm Shelter requirements (building code)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All shop spaces increase in size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Loss of connection and adjacency between shop spaces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Any addition requires connection to city water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85AFEC-C88D-E6CB-460C-A4ECA748A271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64D868-1E9D-E861-B361-75F1775A7403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1B</a:t>
            </a:r>
          </a:p>
        </p:txBody>
      </p:sp>
    </p:spTree>
    <p:extLst>
      <p:ext uri="{BB962C8B-B14F-4D97-AF65-F5344CB8AC3E}">
        <p14:creationId xmlns:p14="http://schemas.microsoft.com/office/powerpoint/2010/main" val="1685696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 </a:t>
            </a:r>
            <a:r>
              <a:rPr lang="en-US" dirty="0" err="1"/>
              <a:t>cte</a:t>
            </a:r>
            <a:r>
              <a:rPr lang="en-US" dirty="0"/>
              <a:t> expansion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FE8CE-A42C-44DA-AE4A-27EAFA8A2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701" y="4383779"/>
            <a:ext cx="16945110" cy="13575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EF9429-E398-4BE5-8517-E83EBA573A1C}"/>
              </a:ext>
            </a:extLst>
          </p:cNvPr>
          <p:cNvSpPr txBox="1"/>
          <p:nvPr/>
        </p:nvSpPr>
        <p:spPr>
          <a:xfrm>
            <a:off x="722495" y="4098395"/>
            <a:ext cx="13351229" cy="1680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Size of addition </a:t>
            </a:r>
            <a:r>
              <a:rPr lang="en-US" sz="7200" b="1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does NOT </a:t>
            </a: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require building to ICC 500 Storm Shelter requirements (building code)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All shop spaces increase in size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Connection and adjacency between shops is retained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Reimagined classroom spaces to support prototyping and digital fabrication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Supports multi-discipline fabrication 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Any addition requires connection to city water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A975BB-0E28-7A56-DB7C-A68C834F6F6C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F84F38-E85C-C5C6-2A3B-ACD042557C4A}"/>
              </a:ext>
            </a:extLst>
          </p:cNvPr>
          <p:cNvSpPr/>
          <p:nvPr/>
        </p:nvSpPr>
        <p:spPr>
          <a:xfrm>
            <a:off x="597803" y="20611233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1C</a:t>
            </a:r>
          </a:p>
        </p:txBody>
      </p:sp>
    </p:spTree>
    <p:extLst>
      <p:ext uri="{BB962C8B-B14F-4D97-AF65-F5344CB8AC3E}">
        <p14:creationId xmlns:p14="http://schemas.microsoft.com/office/powerpoint/2010/main" val="211017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CF2F8A-A797-6646-8CB8-233812FD7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879" y="520114"/>
            <a:ext cx="26902641" cy="20905372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7574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boiler room and mechanics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612CE-7946-4365-A231-AFE4D29E6B81}"/>
              </a:ext>
            </a:extLst>
          </p:cNvPr>
          <p:cNvSpPr txBox="1"/>
          <p:nvPr/>
        </p:nvSpPr>
        <p:spPr>
          <a:xfrm>
            <a:off x="894397" y="12753950"/>
            <a:ext cx="14430947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68880">
              <a:defRPr/>
            </a:pPr>
            <a:r>
              <a:rPr lang="en-US" sz="6600" b="1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Pneumatic Controls</a:t>
            </a:r>
          </a:p>
          <a:p>
            <a:pPr marL="771525" indent="-771525" defTabSz="2468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66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Pneumatic actuators and thermostats are original to the building construction</a:t>
            </a:r>
          </a:p>
          <a:p>
            <a:pPr marL="771525" indent="-771525" defTabSz="2468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66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Pneumatics need to be recalibrated or replaced frequently for proper operation</a:t>
            </a:r>
          </a:p>
          <a:p>
            <a:pPr marL="771525" indent="-771525" defTabSz="2468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66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Antiquated technology with limited function and 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2EAB1-6078-29D5-F7CD-EFA1590BA3D0}"/>
              </a:ext>
            </a:extLst>
          </p:cNvPr>
          <p:cNvSpPr txBox="1"/>
          <p:nvPr/>
        </p:nvSpPr>
        <p:spPr>
          <a:xfrm>
            <a:off x="894397" y="4266283"/>
            <a:ext cx="16792283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68880">
              <a:defRPr/>
            </a:pPr>
            <a:r>
              <a:rPr lang="en-US" sz="6600" b="1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Steam Heating</a:t>
            </a:r>
          </a:p>
          <a:p>
            <a:pPr marL="771525" indent="-771525" defTabSz="2468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66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Steam piping is original to the building</a:t>
            </a:r>
          </a:p>
          <a:p>
            <a:pPr marL="771525" indent="-771525" defTabSz="2468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66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(2) Original Kewanee </a:t>
            </a:r>
            <a:r>
              <a:rPr lang="en-US" sz="6600" b="1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steam boiler 52 years old</a:t>
            </a:r>
            <a:r>
              <a:rPr lang="en-US" sz="66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; 22 years past their expected useful life</a:t>
            </a:r>
          </a:p>
          <a:p>
            <a:pPr marL="771525" indent="-771525" defTabSz="2468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66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Difficult to control and creates temperature issues</a:t>
            </a:r>
          </a:p>
          <a:p>
            <a:pPr marL="771525" indent="-771525" defTabSz="2468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66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High maintenance and operational costs</a:t>
            </a:r>
          </a:p>
        </p:txBody>
      </p:sp>
      <p:pic>
        <p:nvPicPr>
          <p:cNvPr id="12" name="Picture 11" descr="A picture containing indoor, lined, several, miller&#10;&#10;Description automatically generated">
            <a:extLst>
              <a:ext uri="{FF2B5EF4-FFF2-40B4-BE49-F238E27FC236}">
                <a16:creationId xmlns:a16="http://schemas.microsoft.com/office/drawing/2014/main" id="{60E3CC01-DD0B-B0A0-26AD-C46902CD20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4" t="7639" r="1929" b="7031"/>
          <a:stretch/>
        </p:blipFill>
        <p:spPr>
          <a:xfrm>
            <a:off x="18370983" y="4516211"/>
            <a:ext cx="13653020" cy="115842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982FBE-424D-5443-F8C3-3182BD29EF77}"/>
              </a:ext>
            </a:extLst>
          </p:cNvPr>
          <p:cNvSpPr txBox="1"/>
          <p:nvPr/>
        </p:nvSpPr>
        <p:spPr>
          <a:xfrm>
            <a:off x="20676657" y="3357120"/>
            <a:ext cx="9461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68880">
              <a:defRPr/>
            </a:pPr>
            <a:r>
              <a:rPr lang="en-US" sz="6000" b="1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Example of new boiler plant</a:t>
            </a:r>
            <a:endParaRPr lang="en-US" sz="6000" dirty="0">
              <a:solidFill>
                <a:schemeClr val="accent2"/>
              </a:solidFill>
              <a:latin typeface="Roboto Cn" panose="02000000000000000000" pitchFamily="2" charset="0"/>
              <a:ea typeface="Roboto Cn" panose="02000000000000000000" pitchFamily="2" charset="0"/>
              <a:cs typeface="Roboto Cn" panose="02000000000000000000" pitchFamily="2" charset="0"/>
            </a:endParaRPr>
          </a:p>
        </p:txBody>
      </p:sp>
      <p:pic>
        <p:nvPicPr>
          <p:cNvPr id="15" name="Picture Placeholder 6">
            <a:extLst>
              <a:ext uri="{FF2B5EF4-FFF2-40B4-BE49-F238E27FC236}">
                <a16:creationId xmlns:a16="http://schemas.microsoft.com/office/drawing/2014/main" id="{087A0CBF-91C2-A318-8E8D-0BC5747F6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5" b="22725"/>
          <a:stretch/>
        </p:blipFill>
        <p:spPr>
          <a:xfrm>
            <a:off x="16536589" y="12206384"/>
            <a:ext cx="7549814" cy="5491163"/>
          </a:xfrm>
          <a:prstGeom prst="rect">
            <a:avLst/>
          </a:prstGeom>
          <a:ln w="101600"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22245B-418B-8D89-7FF4-BB1D6FFBCB19}"/>
              </a:ext>
            </a:extLst>
          </p:cNvPr>
          <p:cNvSpPr txBox="1"/>
          <p:nvPr/>
        </p:nvSpPr>
        <p:spPr>
          <a:xfrm>
            <a:off x="17686680" y="17749319"/>
            <a:ext cx="5322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68880">
              <a:defRPr/>
            </a:pPr>
            <a:r>
              <a:rPr lang="en-US" sz="6000" b="1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Current boiler</a:t>
            </a:r>
            <a:endParaRPr lang="en-US" sz="6000" dirty="0">
              <a:solidFill>
                <a:schemeClr val="accent2"/>
              </a:solidFill>
              <a:latin typeface="Roboto Cn" panose="02000000000000000000" pitchFamily="2" charset="0"/>
              <a:ea typeface="Roboto Cn" panose="02000000000000000000" pitchFamily="2" charset="0"/>
              <a:cs typeface="Roboto Cn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56AD2B-8E34-A1EF-84A1-0936D2DF2B05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M.1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87AAAF-44B8-8EC2-DC3E-BE07208A0FF0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84880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HS COMMONS and restrooms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9F5445-1B3B-4988-87BE-6B12F0D1DB46}"/>
              </a:ext>
            </a:extLst>
          </p:cNvPr>
          <p:cNvSpPr txBox="1"/>
          <p:nvPr/>
        </p:nvSpPr>
        <p:spPr>
          <a:xfrm>
            <a:off x="863004" y="4108487"/>
            <a:ext cx="11804608" cy="1588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Update serving space </a:t>
            </a:r>
            <a:b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with modern feel and improve flow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Update furniture to provide students variety and expand commons use beyond mealtimes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Display of Charger pride with finishes, acoustic products, displays, wall graphics, etc.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Reconfigure and update restrooms near high school cafeteria/commons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569750-9A85-4664-9FBD-40F95CEE7027}"/>
              </a:ext>
            </a:extLst>
          </p:cNvPr>
          <p:cNvSpPr/>
          <p:nvPr/>
        </p:nvSpPr>
        <p:spPr>
          <a:xfrm>
            <a:off x="19702152" y="5430044"/>
            <a:ext cx="7651085" cy="659996"/>
          </a:xfrm>
          <a:prstGeom prst="roundRect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68880">
              <a:defRPr/>
            </a:pPr>
            <a:endParaRPr lang="en-US" sz="4860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41205C-B786-1424-A602-49394DBBF55A}"/>
              </a:ext>
            </a:extLst>
          </p:cNvPr>
          <p:cNvGrpSpPr/>
          <p:nvPr/>
        </p:nvGrpSpPr>
        <p:grpSpPr>
          <a:xfrm>
            <a:off x="14015746" y="4108487"/>
            <a:ext cx="15895971" cy="14438971"/>
            <a:chOff x="13247650" y="4433210"/>
            <a:chExt cx="15895971" cy="144389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004FAD-088D-4A55-A09A-8F5C45608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39013" y="4433210"/>
              <a:ext cx="11804608" cy="144389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0F6F70-C2B1-B83E-EBBE-E21A24592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4" t="20053" r="65092" b="23567"/>
            <a:stretch/>
          </p:blipFill>
          <p:spPr>
            <a:xfrm>
              <a:off x="13247650" y="6951809"/>
              <a:ext cx="4814656" cy="85823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7FED472-379D-33A8-7DB4-E6AADFF0FEE2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2FFACD-DB55-352C-E09C-903A6A8822BB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5DCEDF-CB4A-3B07-AF73-5DF362FB80E3}"/>
              </a:ext>
            </a:extLst>
          </p:cNvPr>
          <p:cNvSpPr/>
          <p:nvPr/>
        </p:nvSpPr>
        <p:spPr>
          <a:xfrm>
            <a:off x="2097740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489288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OPTION 1:  reconfigure HS office and entryway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D912E-028D-455D-A2A8-2A29AC9289A3}"/>
              </a:ext>
            </a:extLst>
          </p:cNvPr>
          <p:cNvSpPr txBox="1"/>
          <p:nvPr/>
        </p:nvSpPr>
        <p:spPr>
          <a:xfrm>
            <a:off x="722495" y="3765430"/>
            <a:ext cx="10978778" cy="1016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buFont typeface="Arial" panose="020B0604020202020204" pitchFamily="34" charset="0"/>
              <a:buChar char="•"/>
              <a:defRPr/>
            </a:pPr>
            <a:endParaRPr lang="en-US" sz="4860" dirty="0">
              <a:solidFill>
                <a:srgbClr val="000000"/>
              </a:solidFill>
              <a:latin typeface="Century Gothic" panose="020F0302020204030204"/>
            </a:endParaRP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Reconfigure existing high school office and vestibule to create safe and secure entryway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Create a welcoming outdoor entry plaza with landscaping, signage and gathering areas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3DCA29-B660-423D-A29C-6F8AAFBEB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" b="3849"/>
          <a:stretch/>
        </p:blipFill>
        <p:spPr>
          <a:xfrm>
            <a:off x="14269994" y="3357063"/>
            <a:ext cx="16124662" cy="15299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AB2F37-53AF-438E-AB0F-66E8EA3FE405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5A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7D8C3A-006B-FB4B-B555-E7AC2EB01BE7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9116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science suite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DED54-A538-4612-8544-A9744ECE4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" b="1982"/>
          <a:stretch/>
        </p:blipFill>
        <p:spPr>
          <a:xfrm>
            <a:off x="12394204" y="3903872"/>
            <a:ext cx="19370424" cy="12653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A34823-6DEF-4951-859E-BF5378256102}"/>
              </a:ext>
            </a:extLst>
          </p:cNvPr>
          <p:cNvSpPr txBox="1"/>
          <p:nvPr/>
        </p:nvSpPr>
        <p:spPr>
          <a:xfrm>
            <a:off x="722494" y="4297065"/>
            <a:ext cx="10104001" cy="1597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Proposed work to include:</a:t>
            </a:r>
          </a:p>
          <a:p>
            <a:pPr marL="2173986" lvl="2" indent="-857250" defTabSz="2468880">
              <a:spcAft>
                <a:spcPts val="1200"/>
              </a:spcAft>
              <a:buSzPct val="92000"/>
              <a:buFont typeface="Courier New" panose="02070309020205020404" pitchFamily="49" charset="0"/>
              <a:buChar char="o"/>
              <a:defRPr/>
            </a:pPr>
            <a:r>
              <a:rPr lang="en-US" sz="65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New lab stations</a:t>
            </a:r>
          </a:p>
          <a:p>
            <a:pPr marL="2173986" lvl="2" indent="-857250" defTabSz="2468880">
              <a:spcAft>
                <a:spcPts val="1200"/>
              </a:spcAft>
              <a:buSzPct val="92000"/>
              <a:buFont typeface="Courier New" panose="02070309020205020404" pitchFamily="49" charset="0"/>
              <a:buChar char="o"/>
              <a:defRPr/>
            </a:pPr>
            <a:r>
              <a:rPr lang="en-US" sz="65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Electrical and plumbing updates</a:t>
            </a:r>
          </a:p>
          <a:p>
            <a:pPr marL="2173986" lvl="2" indent="-857250" defTabSz="2468880">
              <a:spcAft>
                <a:spcPts val="1200"/>
              </a:spcAft>
              <a:buSzPct val="92000"/>
              <a:buFont typeface="Courier New" panose="02070309020205020404" pitchFamily="49" charset="0"/>
              <a:buChar char="o"/>
              <a:defRPr/>
            </a:pPr>
            <a:r>
              <a:rPr lang="en-US" sz="65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New storage and casework</a:t>
            </a:r>
          </a:p>
          <a:p>
            <a:pPr marL="2173986" lvl="2" indent="-857250" defTabSz="2468880">
              <a:spcAft>
                <a:spcPts val="1200"/>
              </a:spcAft>
              <a:buSzPct val="92000"/>
              <a:buFont typeface="Courier New" panose="02070309020205020404" pitchFamily="49" charset="0"/>
              <a:buChar char="o"/>
              <a:defRPr/>
            </a:pPr>
            <a:r>
              <a:rPr lang="en-US" sz="65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New flexible furniture</a:t>
            </a:r>
          </a:p>
          <a:p>
            <a:pPr marL="2173986" lvl="2" indent="-857250" defTabSz="2468880">
              <a:spcAft>
                <a:spcPts val="1200"/>
              </a:spcAft>
              <a:buSzPct val="92000"/>
              <a:buFont typeface="Courier New" panose="02070309020205020404" pitchFamily="49" charset="0"/>
              <a:buChar char="o"/>
              <a:defRPr/>
            </a:pPr>
            <a:r>
              <a:rPr lang="en-US" sz="65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Updated finishes</a:t>
            </a:r>
            <a:br>
              <a:rPr lang="en-US" sz="6500" dirty="0">
                <a:solidFill>
                  <a:schemeClr val="accent2"/>
                </a:solidFill>
                <a:latin typeface="Century Gothic" panose="020F0302020204030204"/>
              </a:rPr>
            </a:br>
            <a:endParaRPr lang="en-US" sz="6500" dirty="0">
              <a:solidFill>
                <a:schemeClr val="accent2"/>
              </a:solidFill>
              <a:latin typeface="Century Gothic" panose="020F0302020204030204"/>
            </a:endParaRP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Reconfigure central storage and create Robotics as a featured area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41BBE-2BFC-3005-6318-D0AD0C18BFB4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A108C2-CF9A-B72A-008B-23269A1E2922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83373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OPTION 2:  reconfigure HS office and entryway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D912E-028D-455D-A2A8-2A29AC9289A3}"/>
              </a:ext>
            </a:extLst>
          </p:cNvPr>
          <p:cNvSpPr txBox="1"/>
          <p:nvPr/>
        </p:nvSpPr>
        <p:spPr>
          <a:xfrm>
            <a:off x="722495" y="4083515"/>
            <a:ext cx="14017634" cy="1708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63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Create safe and secure entry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63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Work largely within existing footprint, small reconfiguration and addition to entry vestibule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63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Create a welcoming outdoor entry plaza with landscaping, signage and gathering areas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63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Includes small entry commons space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63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Reconfigure office and entry sequence to maximize square footage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63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Requires new egress door from MS Cafeteria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63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Any addition requires connection to city water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008FA1-FD60-4405-A113-6ABEBFDC9F94}"/>
              </a:ext>
            </a:extLst>
          </p:cNvPr>
          <p:cNvCxnSpPr>
            <a:cxnSpLocks/>
          </p:cNvCxnSpPr>
          <p:nvPr/>
        </p:nvCxnSpPr>
        <p:spPr>
          <a:xfrm flipH="1">
            <a:off x="20691566" y="16933340"/>
            <a:ext cx="884201" cy="853089"/>
          </a:xfrm>
          <a:prstGeom prst="line">
            <a:avLst/>
          </a:prstGeom>
          <a:ln w="635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E1D44D-859F-4688-8336-721B85EF4427}"/>
              </a:ext>
            </a:extLst>
          </p:cNvPr>
          <p:cNvCxnSpPr/>
          <p:nvPr/>
        </p:nvCxnSpPr>
        <p:spPr>
          <a:xfrm flipH="1" flipV="1">
            <a:off x="20484607" y="16933340"/>
            <a:ext cx="879998" cy="8530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00A3371-A3EA-762F-607F-C7CD4E34575A}"/>
              </a:ext>
            </a:extLst>
          </p:cNvPr>
          <p:cNvGrpSpPr/>
          <p:nvPr/>
        </p:nvGrpSpPr>
        <p:grpSpPr>
          <a:xfrm>
            <a:off x="15903208" y="3666002"/>
            <a:ext cx="15401948" cy="14613595"/>
            <a:chOff x="15903208" y="3666002"/>
            <a:chExt cx="15401948" cy="146135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3DCA29-B660-423D-A29C-6F8AAFBEB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3" b="5563"/>
            <a:stretch/>
          </p:blipFill>
          <p:spPr>
            <a:xfrm>
              <a:off x="15903208" y="3666002"/>
              <a:ext cx="15401948" cy="1461359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3EE464F-EEF5-6A96-8D65-85576F1246DE}"/>
                </a:ext>
              </a:extLst>
            </p:cNvPr>
            <p:cNvSpPr/>
            <p:nvPr/>
          </p:nvSpPr>
          <p:spPr>
            <a:xfrm>
              <a:off x="20484607" y="16933340"/>
              <a:ext cx="1424417" cy="1346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D44F2-9CAB-FE80-8FED-5488640F6283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5B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CFB97A-421B-230F-E73B-4B348211C355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69879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400" dirty="0"/>
              <a:t>OPTION 3:  NEW ENTRYWAY, HS OFFICE, AND commons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2D68F6-455F-4CEC-9740-180772CEF3E7}"/>
              </a:ext>
            </a:extLst>
          </p:cNvPr>
          <p:cNvSpPr txBox="1"/>
          <p:nvPr/>
        </p:nvSpPr>
        <p:spPr>
          <a:xfrm>
            <a:off x="722494" y="4342406"/>
            <a:ext cx="10945249" cy="1477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New addition to create a presence for the front of the school. 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Addition to include HS office, secure entryway, and entry commons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Create a welcoming outdoor entry plaza with landscaping, signage and gathering areas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Any addition requires connection to city water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84DF1-E1D4-4FF3-9E72-6453E682B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r="4153"/>
          <a:stretch/>
        </p:blipFill>
        <p:spPr>
          <a:xfrm>
            <a:off x="15579452" y="3540270"/>
            <a:ext cx="14120260" cy="15320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9BAEAE-0EB7-3E93-A4AF-1340BF648A41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5C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E661D2-0C34-7767-5FB1-CF6BF26AE809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40738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5B2ED3-49D3-0A4D-AD31-2DCB720FF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409" y="658639"/>
            <a:ext cx="24931581" cy="20628322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033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A9A942-8003-3140-89E6-6CC5D0149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967" y="613114"/>
            <a:ext cx="25779048" cy="20719372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769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 Renovate MS Industrial Tech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AC77D-8FF9-49FE-8083-F39A4AC28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2210" y="3893167"/>
            <a:ext cx="18139294" cy="14423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612CE-7946-4365-A231-AFE4D29E6B81}"/>
              </a:ext>
            </a:extLst>
          </p:cNvPr>
          <p:cNvSpPr txBox="1"/>
          <p:nvPr/>
        </p:nvSpPr>
        <p:spPr>
          <a:xfrm>
            <a:off x="722495" y="4336731"/>
            <a:ext cx="102868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Renovate to support current and future-ready programming</a:t>
            </a:r>
            <a:endParaRPr lang="en-US" sz="4860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DF95E-E02A-534A-8C4C-278B59A69B02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AFF9C-F880-5B3B-742D-C5E19467F51C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28193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 MS Industrial Tech addition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AC77D-8FF9-49FE-8083-F39A4AC28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9"/>
          <a:stretch/>
        </p:blipFill>
        <p:spPr>
          <a:xfrm>
            <a:off x="16459200" y="3772640"/>
            <a:ext cx="13720815" cy="1506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612CE-7946-4365-A231-AFE4D29E6B81}"/>
              </a:ext>
            </a:extLst>
          </p:cNvPr>
          <p:cNvSpPr txBox="1"/>
          <p:nvPr/>
        </p:nvSpPr>
        <p:spPr>
          <a:xfrm>
            <a:off x="722494" y="4297117"/>
            <a:ext cx="14200514" cy="1634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Size of addition </a:t>
            </a:r>
            <a:r>
              <a:rPr lang="en-US" sz="7200" b="1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does NOT </a:t>
            </a: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require building to ICC 500 Storm Shelter requirements (building code)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Addition allows for separate clean and messy project spaces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Enlarged space allows for expanded exploration and feeder programming for high school Career and Technical Education (CTE) 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Addition requires fire suppression system to be added to the entire MS 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Any addition requires connection to city water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E7E4EF-D16C-502D-3D06-AEAB0D399CB4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9BA158-432D-C77F-9971-74563AA58D0A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23888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OPTION 1:  Update </a:t>
            </a:r>
            <a:r>
              <a:rPr lang="en-US" dirty="0" err="1"/>
              <a:t>ms</a:t>
            </a:r>
            <a:r>
              <a:rPr lang="en-US" dirty="0"/>
              <a:t> FACS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612CE-7946-4365-A231-AFE4D29E6B81}"/>
              </a:ext>
            </a:extLst>
          </p:cNvPr>
          <p:cNvSpPr txBox="1"/>
          <p:nvPr/>
        </p:nvSpPr>
        <p:spPr>
          <a:xfrm>
            <a:off x="832223" y="4397153"/>
            <a:ext cx="9605809" cy="987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Update existing square footage to support current programming needs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Updates to include finishes and furniture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Existing kitchen labs to remain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8B824-A61B-4DFB-B0F6-89FC711ED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22" t="31778" r="14285" b="2780"/>
          <a:stretch/>
        </p:blipFill>
        <p:spPr>
          <a:xfrm>
            <a:off x="13369759" y="3832551"/>
            <a:ext cx="17631834" cy="136221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E6DCD5-98B3-079D-775A-A2E675BD8612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10A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60918-3657-F1BE-9C83-AEEED365AAAF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3619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OPTION 2:  expand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facs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AC77D-8FF9-49FE-8083-F39A4AC28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8" b="7228"/>
          <a:stretch/>
        </p:blipFill>
        <p:spPr>
          <a:xfrm>
            <a:off x="13893803" y="4485081"/>
            <a:ext cx="19024597" cy="13195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612CE-7946-4365-A231-AFE4D29E6B81}"/>
              </a:ext>
            </a:extLst>
          </p:cNvPr>
          <p:cNvSpPr txBox="1"/>
          <p:nvPr/>
        </p:nvSpPr>
        <p:spPr>
          <a:xfrm>
            <a:off x="722495" y="4485081"/>
            <a:ext cx="11603617" cy="1477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Relocate STEM in order to increase FACS room to original dimension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Increased size supports additional FACS programming and projects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Updates to include finishes and furniture; existing kitchens to remain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Includes updating flooring and storage solutions in STEM classroom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685E5-AD61-5F29-3B5D-AD65D3BDEC98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10B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246EBC-859E-F11A-5CFF-662B2730C05B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04319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8E3A1D-7B14-F643-B351-CFAE0F2E8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16" y="510131"/>
            <a:ext cx="25217167" cy="2092533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3807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758C5C-FE37-0443-ABBA-F79B5C938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247" y="337649"/>
            <a:ext cx="25813905" cy="21270301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687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A7D4B9-77C8-DA46-A379-D73B8F2C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262" y="392202"/>
            <a:ext cx="25743876" cy="21161196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501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0EC3B93-612A-5F46-73B9-F067541D9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0" cy="21945600"/>
          </a:xfrm>
          <a:prstGeom prst="rect">
            <a:avLst/>
          </a:prstGeom>
        </p:spPr>
      </p:pic>
      <p:pic>
        <p:nvPicPr>
          <p:cNvPr id="6" name="Picture 5" descr="A picture containing text, sign, plate, dishware&#10;&#10;Description automatically generated">
            <a:extLst>
              <a:ext uri="{FF2B5EF4-FFF2-40B4-BE49-F238E27FC236}">
                <a16:creationId xmlns:a16="http://schemas.microsoft.com/office/drawing/2014/main" id="{50CBB356-56CE-7D3F-BD45-C3B3918B0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148" y="1454553"/>
            <a:ext cx="10589932" cy="17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84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0CF19CEF-A8E6-9540-D0A1-C9B08854A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0" cy="21945600"/>
          </a:xfrm>
          <a:prstGeom prst="rect">
            <a:avLst/>
          </a:prstGeom>
        </p:spPr>
      </p:pic>
      <p:pic>
        <p:nvPicPr>
          <p:cNvPr id="6" name="Picture 5" descr="A picture containing text, sign, plate, dishware&#10;&#10;Description automatically generated">
            <a:extLst>
              <a:ext uri="{FF2B5EF4-FFF2-40B4-BE49-F238E27FC236}">
                <a16:creationId xmlns:a16="http://schemas.microsoft.com/office/drawing/2014/main" id="{5EB02AEF-E47B-1F3B-B633-B2E58446F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148" y="1454553"/>
            <a:ext cx="10589932" cy="17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4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19F0B842-DD74-0DD3-7B3D-3427A2953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0" cy="21945600"/>
          </a:xfrm>
          <a:prstGeom prst="rect">
            <a:avLst/>
          </a:prstGeom>
        </p:spPr>
      </p:pic>
      <p:pic>
        <p:nvPicPr>
          <p:cNvPr id="6" name="Picture 5" descr="A picture containing text, sign, plate, dishware&#10;&#10;Description automatically generated">
            <a:extLst>
              <a:ext uri="{FF2B5EF4-FFF2-40B4-BE49-F238E27FC236}">
                <a16:creationId xmlns:a16="http://schemas.microsoft.com/office/drawing/2014/main" id="{FB87A958-EEE4-566E-BD18-32C0E6B0F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148" y="1454553"/>
            <a:ext cx="10589932" cy="17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9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B9B87-B834-3747-BF85-EE88BAEE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90" y="1701987"/>
            <a:ext cx="31955819" cy="18541626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62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F3C11-A398-9C44-868E-6F5EEAFF2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82" y="1613175"/>
            <a:ext cx="28274236" cy="18719249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720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OPTION1:  update FACS AND Ag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AC77D-8FF9-49FE-8083-F39A4AC28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7361" y="3255888"/>
            <a:ext cx="15168716" cy="15532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612CE-7946-4365-A231-AFE4D29E6B81}"/>
              </a:ext>
            </a:extLst>
          </p:cNvPr>
          <p:cNvSpPr txBox="1"/>
          <p:nvPr/>
        </p:nvSpPr>
        <p:spPr>
          <a:xfrm>
            <a:off x="722495" y="4224874"/>
            <a:ext cx="10025249" cy="841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Renovate FACS and Ag rooms within existing square footage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Renovate to support today’s programming needs</a:t>
            </a:r>
          </a:p>
          <a:p>
            <a:pPr marL="771525" indent="-771525" defTabSz="2468880">
              <a:buFont typeface="Arial" panose="020B0604020202020204" pitchFamily="34" charset="0"/>
              <a:buChar char="•"/>
              <a:defRPr/>
            </a:pPr>
            <a:endParaRPr lang="en-US" sz="4860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543A4E-33AE-E5E3-C0E3-0A6C3F846F2D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96371-73CE-C946-B1FF-47CD9B0CD5AE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3A</a:t>
            </a:r>
          </a:p>
        </p:txBody>
      </p:sp>
    </p:spTree>
    <p:extLst>
      <p:ext uri="{BB962C8B-B14F-4D97-AF65-F5344CB8AC3E}">
        <p14:creationId xmlns:p14="http://schemas.microsoft.com/office/powerpoint/2010/main" val="250142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38B2C5-84A1-0B4E-8627-0BE605236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74" y="1395245"/>
            <a:ext cx="31723851" cy="19155109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5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0000" dirty="0"/>
              <a:t>OPTION 2:  update AND</a:t>
            </a:r>
            <a:r>
              <a:rPr lang="en-US" sz="10000" b="1" dirty="0"/>
              <a:t> </a:t>
            </a:r>
            <a:r>
              <a:rPr lang="en-US" sz="10000" dirty="0"/>
              <a:t>expand </a:t>
            </a:r>
            <a:r>
              <a:rPr lang="en-US" sz="10000" dirty="0" err="1"/>
              <a:t>facs</a:t>
            </a:r>
            <a:r>
              <a:rPr lang="en-US" sz="10000" dirty="0"/>
              <a:t> AND Ag</a:t>
            </a:r>
            <a:endParaRPr lang="en-US" sz="10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AC77D-8FF9-49FE-8083-F39A4AC28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259" y="3085843"/>
            <a:ext cx="16419985" cy="15311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612CE-7946-4365-A231-AFE4D29E6B81}"/>
              </a:ext>
            </a:extLst>
          </p:cNvPr>
          <p:cNvSpPr txBox="1"/>
          <p:nvPr/>
        </p:nvSpPr>
        <p:spPr>
          <a:xfrm>
            <a:off x="722495" y="4232493"/>
            <a:ext cx="11932801" cy="1047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Renovated and expanded FACS and Ag rooms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Renovated Ag Project Lab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Reconfiguration allows for new collaborative space along corridor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Requires relocation of Special Education (DCD) room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44B70A-AA41-39D0-C7BC-35ACF9735DC8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E0591-A596-C490-AA45-E2189317062D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3B</a:t>
            </a:r>
          </a:p>
        </p:txBody>
      </p:sp>
    </p:spTree>
    <p:extLst>
      <p:ext uri="{BB962C8B-B14F-4D97-AF65-F5344CB8AC3E}">
        <p14:creationId xmlns:p14="http://schemas.microsoft.com/office/powerpoint/2010/main" val="2256418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921657"/>
            <a:ext cx="27468576" cy="2237338"/>
          </a:xfrm>
        </p:spPr>
        <p:txBody>
          <a:bodyPr>
            <a:normAutofit/>
          </a:bodyPr>
          <a:lstStyle/>
          <a:p>
            <a:r>
              <a:rPr lang="en-US" dirty="0"/>
              <a:t>small engines addition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AC77D-8FF9-49FE-8083-F39A4AC28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r="2923"/>
          <a:stretch/>
        </p:blipFill>
        <p:spPr>
          <a:xfrm>
            <a:off x="13898881" y="3588285"/>
            <a:ext cx="16126324" cy="14769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612CE-7946-4365-A231-AFE4D29E6B81}"/>
              </a:ext>
            </a:extLst>
          </p:cNvPr>
          <p:cNvSpPr txBox="1"/>
          <p:nvPr/>
        </p:nvSpPr>
        <p:spPr>
          <a:xfrm>
            <a:off x="722495" y="4061818"/>
            <a:ext cx="10981825" cy="1634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Size of addition does NOT require building to ICC 500 Storm Shelter requirements (building code)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Dedicated Small Engines space with proper ventilation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Direct connection to Ag Project Lab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Selection of this option requires new greenhouse</a:t>
            </a:r>
          </a:p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Any addition requires connection to city water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5F7A1D-3BB9-E2CF-F009-9B43E923A62F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50197E-75B3-94FF-60C3-534C7BCD0FA7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48944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6AA7-20BE-4970-92A9-4673A42E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outdoor project yard (Allowance)</a:t>
            </a:r>
            <a:endParaRPr lang="en-US" sz="10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612CE-7946-4365-A231-AFE4D29E6B81}"/>
              </a:ext>
            </a:extLst>
          </p:cNvPr>
          <p:cNvSpPr txBox="1"/>
          <p:nvPr/>
        </p:nvSpPr>
        <p:spPr>
          <a:xfrm>
            <a:off x="722495" y="4232493"/>
            <a:ext cx="119328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 defTabSz="2468880">
              <a:spcAft>
                <a:spcPts val="360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>
                <a:solidFill>
                  <a:schemeClr val="accent2"/>
                </a:solidFill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New outdoor project yard to support Ag, FACS, and Science programming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804570-D667-F36A-6B66-89BAC2D7D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t="-1926" r="-3758" b="2609"/>
          <a:stretch/>
        </p:blipFill>
        <p:spPr>
          <a:xfrm>
            <a:off x="13021056" y="3085842"/>
            <a:ext cx="16155444" cy="151655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47C022-B27B-56E0-07DA-3C08561ED83C}"/>
              </a:ext>
            </a:extLst>
          </p:cNvPr>
          <p:cNvSpPr/>
          <p:nvPr/>
        </p:nvSpPr>
        <p:spPr>
          <a:xfrm>
            <a:off x="722495" y="775352"/>
            <a:ext cx="3630049" cy="2995591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380"/>
              </a:lnSpc>
            </a:pPr>
            <a:r>
              <a:rPr lang="en-US" sz="54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STATION</a:t>
            </a:r>
            <a:b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US" sz="115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5A7153-B19D-4591-96AE-1DFB8E378C63}"/>
              </a:ext>
            </a:extLst>
          </p:cNvPr>
          <p:cNvSpPr/>
          <p:nvPr/>
        </p:nvSpPr>
        <p:spPr>
          <a:xfrm>
            <a:off x="597803" y="20495121"/>
            <a:ext cx="1314124" cy="934612"/>
          </a:xfrm>
          <a:prstGeom prst="rect">
            <a:avLst/>
          </a:prstGeom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Roboto Cn" panose="02000000000000000000" pitchFamily="2" charset="0"/>
                <a:ea typeface="Roboto Cn" panose="02000000000000000000" pitchFamily="2" charset="0"/>
                <a:cs typeface="Roboto Cn" panose="020000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08632349"/>
      </p:ext>
    </p:extLst>
  </p:cSld>
  <p:clrMapOvr>
    <a:masterClrMapping/>
  </p:clrMapOvr>
</p:sld>
</file>

<file path=ppt/theme/theme1.xml><?xml version="1.0" encoding="utf-8"?>
<a:theme xmlns:a="http://schemas.openxmlformats.org/drawingml/2006/main" name="17_Office Theme">
  <a:themeElements>
    <a:clrScheme name="SiteLogIQ PPT Brand Color Palle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B5D"/>
      </a:accent1>
      <a:accent2>
        <a:srgbClr val="003B5D"/>
      </a:accent2>
      <a:accent3>
        <a:srgbClr val="F6862A"/>
      </a:accent3>
      <a:accent4>
        <a:srgbClr val="FEDB5E"/>
      </a:accent4>
      <a:accent5>
        <a:srgbClr val="2E3532"/>
      </a:accent5>
      <a:accent6>
        <a:srgbClr val="AFAFAF"/>
      </a:accent6>
      <a:hlink>
        <a:srgbClr val="9CC3E5"/>
      </a:hlink>
      <a:folHlink>
        <a:srgbClr val="FFC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Assess_3orLess_Powerpoint - Template" id="{F3CF689C-499F-4B86-B41A-79D0C9C654D9}" vid="{34ECB420-7A4E-4C5A-A125-D2C086EC42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99464E3E86AC4B8967CC941F3682F2" ma:contentTypeVersion="13" ma:contentTypeDescription="Create a new document." ma:contentTypeScope="" ma:versionID="30a8a1408ee71a73d98cdd59acd6daac">
  <xsd:schema xmlns:xsd="http://www.w3.org/2001/XMLSchema" xmlns:xs="http://www.w3.org/2001/XMLSchema" xmlns:p="http://schemas.microsoft.com/office/2006/metadata/properties" xmlns:ns3="e3003a73-fda6-4bf1-be91-8747de8386e6" xmlns:ns4="d769e565-cfe0-40cc-94d8-e75cb7c1a5a8" targetNamespace="http://schemas.microsoft.com/office/2006/metadata/properties" ma:root="true" ma:fieldsID="1157769b59a73e462fe8f633a4cd5df5" ns3:_="" ns4:_="">
    <xsd:import namespace="e3003a73-fda6-4bf1-be91-8747de8386e6"/>
    <xsd:import namespace="d769e565-cfe0-40cc-94d8-e75cb7c1a5a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03a73-fda6-4bf1-be91-8747de8386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9e565-cfe0-40cc-94d8-e75cb7c1a5a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5E2679D-B861-4BFA-94F0-104B5B618B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003a73-fda6-4bf1-be91-8747de8386e6"/>
    <ds:schemaRef ds:uri="d769e565-cfe0-40cc-94d8-e75cb7c1a5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CA33D5-5D15-4C65-8AB0-B512815434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60DAFD-3975-4707-B289-4100D1868949}">
  <ds:schemaRefs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d769e565-cfe0-40cc-94d8-e75cb7c1a5a8"/>
    <ds:schemaRef ds:uri="e3003a73-fda6-4bf1-be91-8747de8386e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FacAssess_3orLess_Powerpoint - Template</Template>
  <TotalTime>32824</TotalTime>
  <Words>854</Words>
  <Application>Microsoft Macintosh PowerPoint</Application>
  <PresentationFormat>Custom</PresentationFormat>
  <Paragraphs>137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Century Gothic</vt:lpstr>
      <vt:lpstr>Courier New</vt:lpstr>
      <vt:lpstr>Roboto Cn</vt:lpstr>
      <vt:lpstr>Wingdings</vt:lpstr>
      <vt:lpstr>17_Office Theme</vt:lpstr>
      <vt:lpstr>PowerPoint Presentation</vt:lpstr>
      <vt:lpstr>update science suite</vt:lpstr>
      <vt:lpstr>PowerPoint Presentation</vt:lpstr>
      <vt:lpstr>PowerPoint Presentation</vt:lpstr>
      <vt:lpstr>OPTION1:  update FACS AND Ag</vt:lpstr>
      <vt:lpstr>PowerPoint Presentation</vt:lpstr>
      <vt:lpstr>OPTION 2:  update AND expand facs AND Ag</vt:lpstr>
      <vt:lpstr>small engines addition</vt:lpstr>
      <vt:lpstr>outdoor project yard (Allowance)</vt:lpstr>
      <vt:lpstr>Greenhouse (Allowance)</vt:lpstr>
      <vt:lpstr>PowerPoint Presentation</vt:lpstr>
      <vt:lpstr>OPTION 1:  update cte</vt:lpstr>
      <vt:lpstr>PowerPoint Presentation</vt:lpstr>
      <vt:lpstr>OPTION 2:  cte shop reconfiguration &amp; addition</vt:lpstr>
      <vt:lpstr>OPTION 3:  cte expansion</vt:lpstr>
      <vt:lpstr>PowerPoint Presentation</vt:lpstr>
      <vt:lpstr>boiler room and mechanics</vt:lpstr>
      <vt:lpstr>update HS COMMONS and restrooms</vt:lpstr>
      <vt:lpstr>OPTION 1:  reconfigure HS office and entryway</vt:lpstr>
      <vt:lpstr>OPTION 2:  reconfigure HS office and entryway</vt:lpstr>
      <vt:lpstr>OPTION 3:  NEW ENTRYWAY, HS OFFICE, AND commons</vt:lpstr>
      <vt:lpstr>PowerPoint Presentation</vt:lpstr>
      <vt:lpstr>PowerPoint Presentation</vt:lpstr>
      <vt:lpstr>OPTION 1:  Renovate MS Industrial Tech</vt:lpstr>
      <vt:lpstr>OPTION 2:  MS Industrial Tech addition</vt:lpstr>
      <vt:lpstr>OPTION 1:  Update ms FACS</vt:lpstr>
      <vt:lpstr>OPTION 2:  expand ms facs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Facility Assessment Review</dc:title>
  <dc:creator>Jeff Seewald</dc:creator>
  <cp:lastModifiedBy>D Overton</cp:lastModifiedBy>
  <cp:revision>458</cp:revision>
  <cp:lastPrinted>2022-04-25T21:08:54Z</cp:lastPrinted>
  <dcterms:created xsi:type="dcterms:W3CDTF">2021-04-05T15:42:36Z</dcterms:created>
  <dcterms:modified xsi:type="dcterms:W3CDTF">2022-05-02T16:59:39Z</dcterms:modified>
</cp:coreProperties>
</file>